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69" r:id="rId3"/>
    <p:sldId id="268" r:id="rId4"/>
    <p:sldId id="262" r:id="rId5"/>
    <p:sldId id="276" r:id="rId6"/>
    <p:sldId id="267" r:id="rId7"/>
    <p:sldId id="272" r:id="rId8"/>
    <p:sldId id="271" r:id="rId9"/>
    <p:sldId id="266" r:id="rId10"/>
    <p:sldId id="273" r:id="rId11"/>
    <p:sldId id="270" r:id="rId12"/>
    <p:sldId id="259" r:id="rId13"/>
    <p:sldId id="263" r:id="rId14"/>
    <p:sldId id="264" r:id="rId15"/>
    <p:sldId id="274" r:id="rId16"/>
    <p:sldId id="275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5904" autoAdjust="0"/>
  </p:normalViewPr>
  <p:slideViewPr>
    <p:cSldViewPr snapToGrid="0" snapToObjects="1">
      <p:cViewPr varScale="1">
        <p:scale>
          <a:sx n="41" d="100"/>
          <a:sy n="41" d="100"/>
        </p:scale>
        <p:origin x="-196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968CD-0792-7149-95CB-147763CCF100}" type="datetimeFigureOut">
              <a:rPr lang="en-US" smtClean="0"/>
              <a:t>9/15/15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A4C792-9B16-CB44-93E8-C72F93977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154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Relationship Id="rId3" Type="http://schemas.openxmlformats.org/officeDocument/2006/relationships/hyperlink" Target="https://secure.acceptiva.com/?cst=0bf20d" TargetMode="Externa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4C792-9B16-CB44-93E8-C72F939771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964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American</a:t>
            </a:r>
            <a:r>
              <a:rPr lang="en-US" baseline="0" dirty="0" smtClean="0"/>
              <a:t>s for the Arts has some great advocacy information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4C792-9B16-CB44-93E8-C72F939771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943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Since 1999, WCPSS teachers have raised more than $1.025 million for the United Arts Council.  That’s more than any other workplace in United Arts history! WCPSS educators understand the value of Artist-in-Schools, the Arts Integration Institute, and Innovative Grant Programs.  I hope you'll join me in supporting our schools through this year's campaign 9/13-19/15.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 sure to visit the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https://secure.acceptiva.com/?cst=0bf20d"/>
              </a:rPr>
              <a:t>online link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(or copy &amp; paste - https://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secure.acceptiva.com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/?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=0bf20d) to make your pledge today! 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Please let me know if you have any questions at all.  Also, feel free to contact Sarah Morris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smorris@unitedarts.org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at United Arts if you have any questions or concerns.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I'm excited to share that September 13-19th is National Arts in Education Week so it's a perfect time to invest in the arts for our students.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4C792-9B16-CB44-93E8-C72F939771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28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the student can take care of themselves – best</a:t>
            </a:r>
          </a:p>
          <a:p>
            <a:r>
              <a:rPr lang="en-US" dirty="0" smtClean="0"/>
              <a:t>If</a:t>
            </a:r>
            <a:r>
              <a:rPr lang="en-US" baseline="0" dirty="0" smtClean="0"/>
              <a:t> not – invite that parent to attend</a:t>
            </a:r>
          </a:p>
          <a:p>
            <a:r>
              <a:rPr lang="en-US" baseline="0" dirty="0" smtClean="0"/>
              <a:t>Last resort – across State lines – a nurse has to go – funds (depending on what the doctor requires – contract services through Kelly Creech’s office)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4C792-9B16-CB44-93E8-C72F939771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479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4C792-9B16-CB44-93E8-C72F939771F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514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Budget – Repairs – increase for schools with strings programs</a:t>
            </a:r>
          </a:p>
          <a:p>
            <a:r>
              <a:rPr lang="en-US" dirty="0" smtClean="0"/>
              <a:t>Budget – Allocation</a:t>
            </a:r>
            <a:r>
              <a:rPr lang="en-US" baseline="0" dirty="0" smtClean="0"/>
              <a:t> for minimum positions</a:t>
            </a:r>
            <a:endParaRPr lang="en-US" dirty="0" smtClean="0"/>
          </a:p>
          <a:p>
            <a:r>
              <a:rPr lang="en-US" dirty="0" smtClean="0"/>
              <a:t>Partnerships – NC Symphony – Triangle Youth Philharmonic – Community</a:t>
            </a:r>
            <a:r>
              <a:rPr lang="en-US" baseline="0" dirty="0" smtClean="0"/>
              <a:t> Music School - </a:t>
            </a:r>
            <a:r>
              <a:rPr lang="en-US" baseline="0" dirty="0" err="1" smtClean="0"/>
              <a:t>Kidznotes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4C792-9B16-CB44-93E8-C72F939771F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630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9/15/15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51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9/15/15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875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9/15/15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585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9/15/15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415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9/15/15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677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9/15/15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184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9/15/15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51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9/15/15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81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9/15/15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927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9/15/15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56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9/15/15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17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A0608-2585-0041-9298-FAD4D2BD3EDF}" type="datetimeFigureOut">
              <a:rPr lang="en-US" smtClean="0"/>
              <a:t>9/15/15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.facebook.com/l.php?u=http://ncasw.ncdpi.wikispaces.net/FAQ&amp;h=pAQGsuEROAQE6Yn8E-NccCajZFqgWiQizwFTRIBnBgJ_zXg&amp;enc=AZPPnGgPPOr7tkO0XqOvzU8RIK32aR579Sw-aD1_hilrzljg1A5vppEZsihN5DjXhOgZl8YDKPaDtdE3xjA6pbsQGaEk2SSo0mYgo3Ayfsa-ifYmGvPm5EYnavXvfkDv17utCjNzzhJNbL-bhbeB2gxOIQUrQCCq3obORuPgQnJvC92S4LeAgnbPYB_UkekUOi1Qe0eCANDsG3BrH64YF6LG&amp;s=1" TargetMode="External"/><Relationship Id="rId4" Type="http://schemas.openxmlformats.org/officeDocument/2006/relationships/hyperlink" Target="mailto:aswprocess@dpi.nc.gov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.facebook.com/l.php?u=http://ncasw.ncdpi.wikispaces.net/15-16Implementation&amp;h=nAQHUtAkzAQHoFCMDQ55Qyt18ulPI1ykrnpnk25EPN91Dng&amp;enc=AZNZU2opJf_5C6YMCDHUxkJVgoJDqr0PnUpIwkM4SlBVjpId-i0n73Z97zpE0rWEcnQ_OntqgvYKG_ESLKEiF45LVl5NTSnKlRanp9iEXhWib0v2SagPogizFyqKJT5cpI2gUKWVBlM77Q68ZNMpqGBaarQxaaQYQK-zLOqtAD6C5tpoMku42DKGJ2GS4EiJHkdR57kpGYiL5Nf6UWuoRlL0&amp;s=1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cartmuseum.org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teachingchannel.org/videos/behavior-management-drama-clas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52317"/>
            <a:ext cx="7772400" cy="2648134"/>
          </a:xfrm>
        </p:spPr>
        <p:txBody>
          <a:bodyPr>
            <a:normAutofit/>
          </a:bodyPr>
          <a:lstStyle/>
          <a:p>
            <a:r>
              <a:rPr lang="en-US" dirty="0" smtClean="0"/>
              <a:t>Middle/High </a:t>
            </a:r>
            <a:br>
              <a:rPr lang="en-US" dirty="0" smtClean="0"/>
            </a:br>
            <a:r>
              <a:rPr lang="en-US" dirty="0" smtClean="0"/>
              <a:t>Arts Department Chair Mtg. </a:t>
            </a:r>
            <a:br>
              <a:rPr lang="en-US" dirty="0" smtClean="0"/>
            </a:br>
            <a:r>
              <a:rPr lang="en-US" dirty="0" smtClean="0"/>
              <a:t>9/15/15</a:t>
            </a:r>
            <a:endParaRPr lang="en-US" dirty="0"/>
          </a:p>
        </p:txBody>
      </p:sp>
      <p:pic>
        <p:nvPicPr>
          <p:cNvPr id="4" name="Picture 4" descr="arts_education-color-clear.gif                                 000AD950StarGate                       C165B620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869843"/>
            <a:ext cx="4419600" cy="246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2845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Look-</a:t>
            </a:r>
            <a:r>
              <a:rPr lang="en-US" dirty="0" err="1" smtClean="0"/>
              <a:t>Fors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Review the Handout</a:t>
            </a:r>
          </a:p>
          <a:p>
            <a:r>
              <a:rPr lang="en-US" dirty="0" smtClean="0"/>
              <a:t>Highlight things that non-arts people might not understand</a:t>
            </a:r>
          </a:p>
          <a:p>
            <a:r>
              <a:rPr lang="en-US" dirty="0" smtClean="0"/>
              <a:t>Find connections to NCEES Standards</a:t>
            </a:r>
          </a:p>
          <a:p>
            <a:pPr lvl="1"/>
            <a:r>
              <a:rPr lang="en-US" dirty="0" err="1" smtClean="0"/>
              <a:t>Std</a:t>
            </a:r>
            <a:r>
              <a:rPr lang="en-US" dirty="0" smtClean="0"/>
              <a:t> I – Leadership</a:t>
            </a:r>
          </a:p>
          <a:p>
            <a:pPr lvl="1"/>
            <a:r>
              <a:rPr lang="en-US" dirty="0" err="1" smtClean="0"/>
              <a:t>Std</a:t>
            </a:r>
            <a:r>
              <a:rPr lang="en-US" dirty="0" smtClean="0"/>
              <a:t> 2 – Environment (Respectful/Diverse)</a:t>
            </a:r>
          </a:p>
          <a:p>
            <a:pPr lvl="1"/>
            <a:r>
              <a:rPr lang="en-US" dirty="0" err="1" smtClean="0"/>
              <a:t>Std</a:t>
            </a:r>
            <a:r>
              <a:rPr lang="en-US" dirty="0" smtClean="0"/>
              <a:t> 3 – Content</a:t>
            </a:r>
          </a:p>
          <a:p>
            <a:pPr lvl="1"/>
            <a:r>
              <a:rPr lang="en-US" dirty="0" err="1" smtClean="0"/>
              <a:t>Std</a:t>
            </a:r>
            <a:r>
              <a:rPr lang="en-US" dirty="0" smtClean="0"/>
              <a:t> 4 – Facilitate Learning</a:t>
            </a:r>
          </a:p>
          <a:p>
            <a:pPr lvl="1"/>
            <a:r>
              <a:rPr lang="en-US" dirty="0" err="1" smtClean="0"/>
              <a:t>Std</a:t>
            </a:r>
            <a:r>
              <a:rPr lang="en-US" dirty="0" smtClean="0"/>
              <a:t> 5 – Reflection</a:t>
            </a:r>
          </a:p>
          <a:p>
            <a:pPr lvl="1"/>
            <a:r>
              <a:rPr lang="en-US" dirty="0" err="1" smtClean="0"/>
              <a:t>Std</a:t>
            </a:r>
            <a:r>
              <a:rPr lang="en-US" dirty="0" smtClean="0"/>
              <a:t> 6 - Achievement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502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ASW</a:t>
            </a:r>
          </a:p>
          <a:p>
            <a:pPr lvl="1"/>
            <a:r>
              <a:rPr lang="en-US" dirty="0"/>
              <a:t>Results – October </a:t>
            </a:r>
          </a:p>
          <a:p>
            <a:pPr lvl="1"/>
            <a:r>
              <a:rPr lang="en-US" dirty="0"/>
              <a:t>Steps</a:t>
            </a:r>
          </a:p>
          <a:p>
            <a:pPr lvl="1"/>
            <a:r>
              <a:rPr lang="en-US" dirty="0"/>
              <a:t>Simplicity</a:t>
            </a:r>
          </a:p>
          <a:p>
            <a:pPr lvl="1"/>
            <a:r>
              <a:rPr lang="en-US" dirty="0"/>
              <a:t>Supporting Documentation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379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ASW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 dirty="0"/>
              <a:t>1. </a:t>
            </a:r>
            <a:r>
              <a:rPr lang="en-US" dirty="0" smtClean="0"/>
              <a:t>ASW Procedures Manual </a:t>
            </a:r>
          </a:p>
          <a:p>
            <a:pPr lvl="1">
              <a:defRPr/>
            </a:pPr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smtClean="0"/>
              <a:t>ncasw.ncdpi.wikispaces.net/Teacher+Resources</a:t>
            </a:r>
          </a:p>
          <a:p>
            <a:pPr lvl="1">
              <a:defRPr/>
            </a:pPr>
            <a:endParaRPr lang="en-US" u="sng" dirty="0"/>
          </a:p>
          <a:p>
            <a:pPr marL="0" indent="0">
              <a:buNone/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2. 2015-2016 ASW Timeline Posted</a:t>
            </a:r>
          </a:p>
          <a:p>
            <a:pPr lvl="1">
              <a:defRPr/>
            </a:pPr>
            <a:r>
              <a:rPr lang="en-US" dirty="0"/>
              <a:t>A high-level timeline for the 2015-2016 school year is available on the 15-16 Implementation Page of the ASW Wiki (</a:t>
            </a:r>
            <a:r>
              <a:rPr lang="en-US" dirty="0">
                <a:hlinkClick r:id="rId2"/>
              </a:rPr>
              <a:t>http://ncasw.ncdpi.wikispaces.net/15-16Implementation). </a:t>
            </a:r>
          </a:p>
          <a:p>
            <a:pPr marL="0" indent="0">
              <a:buNone/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3. ASW Ratings from 2014-2015</a:t>
            </a:r>
          </a:p>
          <a:p>
            <a:pPr lvl="1">
              <a:defRPr/>
            </a:pPr>
            <a:r>
              <a:rPr lang="en-US" dirty="0"/>
              <a:t>Teachers who participated in the 2014-2015 ASW Process will receive their Standard 6 ratings in mid-late October at the same time Standard 6 ratings are released for all teachers.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4. Questions? Check out the FAQ!</a:t>
            </a:r>
          </a:p>
          <a:p>
            <a:pPr lvl="1">
              <a:defRPr/>
            </a:pPr>
            <a:r>
              <a:rPr lang="en-US" dirty="0" smtClean="0"/>
              <a:t>The </a:t>
            </a:r>
            <a:r>
              <a:rPr lang="en-US" dirty="0"/>
              <a:t>FAQ page of the ASW Wiki (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ncasw.ncdpi.wikispaces.net/FAQ)</a:t>
            </a:r>
          </a:p>
          <a:p>
            <a:pPr lvl="1">
              <a:defRPr/>
            </a:pPr>
            <a:r>
              <a:rPr lang="en-US" dirty="0"/>
              <a:t>If you can not find an answer to your question on the FAQ, email: </a:t>
            </a:r>
            <a:r>
              <a:rPr lang="en-US" dirty="0">
                <a:hlinkClick r:id="rId4"/>
              </a:rPr>
              <a:t>aswprocess@dpi.nc.gov</a:t>
            </a:r>
            <a:r>
              <a:rPr lang="en-US" dirty="0"/>
              <a:t> </a:t>
            </a:r>
          </a:p>
          <a:p>
            <a:pPr marL="457200" lvl="1" indent="0">
              <a:buNone/>
              <a:defRPr/>
            </a:pPr>
            <a:endParaRPr lang="en-US" dirty="0" smtClean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2383381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1731"/>
            <a:ext cx="8229600" cy="12361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Certification Renewal</a:t>
            </a:r>
            <a:br>
              <a:rPr lang="en-US" dirty="0" smtClean="0"/>
            </a:br>
            <a:r>
              <a:rPr lang="en-US" sz="3600" dirty="0" smtClean="0"/>
              <a:t>License expires June 30, 2016 or later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K</a:t>
            </a:r>
            <a:r>
              <a:rPr lang="en-US" dirty="0"/>
              <a:t>-8 Licensure Area – 8 CEUs</a:t>
            </a:r>
          </a:p>
          <a:p>
            <a:pPr lvl="1"/>
            <a:r>
              <a:rPr lang="en-US" dirty="0"/>
              <a:t>3 Content</a:t>
            </a:r>
          </a:p>
          <a:p>
            <a:pPr lvl="1"/>
            <a:r>
              <a:rPr lang="en-US" dirty="0"/>
              <a:t>3 Literacy</a:t>
            </a:r>
          </a:p>
          <a:p>
            <a:pPr lvl="1"/>
            <a:r>
              <a:rPr lang="en-US" dirty="0"/>
              <a:t>2 General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All </a:t>
            </a:r>
            <a:r>
              <a:rPr lang="en-US" dirty="0"/>
              <a:t>Other Educators – 8 CEUs</a:t>
            </a:r>
          </a:p>
          <a:p>
            <a:pPr lvl="1"/>
            <a:r>
              <a:rPr lang="en-US" dirty="0"/>
              <a:t>3 Content</a:t>
            </a:r>
          </a:p>
          <a:p>
            <a:pPr lvl="1"/>
            <a:r>
              <a:rPr lang="en-US" dirty="0"/>
              <a:t>5 General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919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1895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ASW – 9/23/15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Online Literacy Course</a:t>
            </a:r>
          </a:p>
          <a:p>
            <a:pPr lvl="1"/>
            <a:r>
              <a:rPr lang="en-US" dirty="0" smtClean="0"/>
              <a:t>Elem/Middle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>
                <a:hlinkClick r:id="rId2"/>
              </a:rPr>
              <a:t>http://ncartmuseum.org/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WCPSS Arts Staff Development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Arts </a:t>
            </a:r>
            <a:r>
              <a:rPr lang="en-US" dirty="0" err="1" smtClean="0"/>
              <a:t>Dept</a:t>
            </a:r>
            <a:r>
              <a:rPr lang="en-US" dirty="0" smtClean="0"/>
              <a:t> Chair </a:t>
            </a:r>
            <a:r>
              <a:rPr lang="en-US" dirty="0" err="1" smtClean="0"/>
              <a:t>eschools</a:t>
            </a:r>
            <a:endParaRPr lang="en-US" dirty="0" smtClean="0"/>
          </a:p>
          <a:p>
            <a:pPr lvl="1"/>
            <a:r>
              <a:rPr lang="en-US" dirty="0" smtClean="0"/>
              <a:t>SRN 16517201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0096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Status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from sign-in sheet</a:t>
            </a:r>
          </a:p>
          <a:p>
            <a:r>
              <a:rPr lang="en-US" dirty="0" smtClean="0"/>
              <a:t>Additional data for AP/Specialty Classes</a:t>
            </a:r>
          </a:p>
          <a:p>
            <a:r>
              <a:rPr lang="en-US" dirty="0" smtClean="0"/>
              <a:t>Budget</a:t>
            </a:r>
          </a:p>
          <a:p>
            <a:r>
              <a:rPr lang="en-US" dirty="0" smtClean="0"/>
              <a:t>Partnerships</a:t>
            </a:r>
          </a:p>
        </p:txBody>
      </p:sp>
    </p:spTree>
    <p:extLst>
      <p:ext uri="{BB962C8B-B14F-4D97-AF65-F5344CB8AC3E}">
        <p14:creationId xmlns:p14="http://schemas.microsoft.com/office/powerpoint/2010/main" val="2288422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West Millbrook Middle 10/13</a:t>
            </a:r>
            <a:endParaRPr lang="en-US" dirty="0"/>
          </a:p>
        </p:txBody>
      </p:sp>
      <p:pic>
        <p:nvPicPr>
          <p:cNvPr id="4" name="Picture 4" descr="arts_education-color-clear.gif                                 000AD950StarGate                       C165B620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869843"/>
            <a:ext cx="4419600" cy="246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76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785"/>
            <a:ext cx="8229600" cy="1143000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3932"/>
            <a:ext cx="8229600" cy="54403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Celebrations / Interactions</a:t>
            </a:r>
          </a:p>
          <a:p>
            <a:pPr lvl="1"/>
            <a:r>
              <a:rPr lang="en-US" dirty="0" smtClean="0"/>
              <a:t>Arts in Education Week</a:t>
            </a:r>
          </a:p>
          <a:p>
            <a:pPr lvl="1"/>
            <a:r>
              <a:rPr lang="en-US" dirty="0" smtClean="0"/>
              <a:t>United Arts Council Workplace Campaign</a:t>
            </a:r>
          </a:p>
          <a:p>
            <a:r>
              <a:rPr lang="en-US" dirty="0" smtClean="0"/>
              <a:t>Logistics</a:t>
            </a:r>
          </a:p>
          <a:p>
            <a:pPr lvl="1"/>
            <a:r>
              <a:rPr lang="en-US" dirty="0" err="1" smtClean="0"/>
              <a:t>Gov</a:t>
            </a:r>
            <a:r>
              <a:rPr lang="en-US" dirty="0" smtClean="0"/>
              <a:t> School 10/15 &amp; </a:t>
            </a:r>
            <a:r>
              <a:rPr lang="en-US" dirty="0" err="1" smtClean="0"/>
              <a:t>PoG</a:t>
            </a:r>
            <a:r>
              <a:rPr lang="en-US" dirty="0" smtClean="0"/>
              <a:t> auditions 12/1 &amp; 12/3</a:t>
            </a:r>
          </a:p>
          <a:p>
            <a:pPr lvl="1"/>
            <a:r>
              <a:rPr lang="en-US" dirty="0" smtClean="0"/>
              <a:t>Stars of Education Event 10/14</a:t>
            </a:r>
          </a:p>
          <a:p>
            <a:pPr lvl="1"/>
            <a:r>
              <a:rPr lang="en-US" dirty="0" smtClean="0"/>
              <a:t>Prof </a:t>
            </a:r>
            <a:r>
              <a:rPr lang="en-US" dirty="0" err="1" smtClean="0"/>
              <a:t>Dev</a:t>
            </a:r>
            <a:r>
              <a:rPr lang="en-US" dirty="0" smtClean="0"/>
              <a:t> – Licensure Renewal</a:t>
            </a:r>
          </a:p>
          <a:p>
            <a:r>
              <a:rPr lang="en-US" dirty="0" smtClean="0"/>
              <a:t>Review of Arts Ed Classroom Look-</a:t>
            </a:r>
            <a:r>
              <a:rPr lang="en-US" dirty="0" err="1" smtClean="0"/>
              <a:t>Fors</a:t>
            </a:r>
            <a:endParaRPr lang="en-US" dirty="0" smtClean="0"/>
          </a:p>
          <a:p>
            <a:r>
              <a:rPr lang="en-US" dirty="0" smtClean="0"/>
              <a:t>ASW</a:t>
            </a:r>
          </a:p>
          <a:p>
            <a:r>
              <a:rPr lang="en-US" dirty="0" smtClean="0"/>
              <a:t>Program Status for WCPSS Board of Ed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594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Celebrations Chalk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2993" y="1651445"/>
            <a:ext cx="7185124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Celebrations </a:t>
            </a:r>
          </a:p>
          <a:p>
            <a:pPr lvl="1"/>
            <a:r>
              <a:rPr lang="en-US" dirty="0" smtClean="0"/>
              <a:t>Draw a Graphic &amp;/or Find a Phrase that reflects something you’re excited about in the Arts @ your school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Ask another person about theirs </a:t>
            </a:r>
          </a:p>
          <a:p>
            <a:pPr lvl="2"/>
            <a:r>
              <a:rPr lang="en-US" dirty="0" smtClean="0"/>
              <a:t>Remember to introduce yourselves!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614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6536"/>
            <a:ext cx="8229600" cy="1143000"/>
          </a:xfrm>
        </p:spPr>
        <p:txBody>
          <a:bodyPr/>
          <a:lstStyle/>
          <a:p>
            <a:r>
              <a:rPr lang="en-US" dirty="0" smtClean="0"/>
              <a:t>National Arts in Education Week</a:t>
            </a:r>
            <a:endParaRPr lang="en-US" dirty="0"/>
          </a:p>
        </p:txBody>
      </p:sp>
      <p:pic>
        <p:nvPicPr>
          <p:cNvPr id="4" name="Picture 7" descr="http://www.arteducators.org/news/Arts_in_Ed_large_1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705" y="1088273"/>
            <a:ext cx="6636489" cy="5153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9927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5-09-15 at 1.22.0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188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74552"/>
            <a:ext cx="8229600" cy="1143000"/>
          </a:xfrm>
        </p:spPr>
        <p:txBody>
          <a:bodyPr/>
          <a:lstStyle/>
          <a:p>
            <a:r>
              <a:rPr lang="en-US" dirty="0" smtClean="0"/>
              <a:t>WCPSS Workplace Campaign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5600" y="242330"/>
            <a:ext cx="5880100" cy="1879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61844" y="2883096"/>
            <a:ext cx="4099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September 14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-19th</a:t>
            </a:r>
            <a:endParaRPr lang="en-US" sz="3600" dirty="0"/>
          </a:p>
        </p:txBody>
      </p:sp>
      <p:sp>
        <p:nvSpPr>
          <p:cNvPr id="9" name="Rectangle 8"/>
          <p:cNvSpPr/>
          <p:nvPr/>
        </p:nvSpPr>
        <p:spPr>
          <a:xfrm>
            <a:off x="476738" y="6056922"/>
            <a:ext cx="81537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https://</a:t>
            </a:r>
            <a:r>
              <a:rPr lang="en-US" sz="3600" dirty="0" err="1"/>
              <a:t>secure.acceptiva.com</a:t>
            </a:r>
            <a:r>
              <a:rPr lang="en-US" sz="3600" dirty="0"/>
              <a:t>/?</a:t>
            </a:r>
            <a:r>
              <a:rPr lang="en-US" sz="3600" dirty="0" err="1"/>
              <a:t>cst</a:t>
            </a:r>
            <a:r>
              <a:rPr lang="en-US" sz="3600" dirty="0"/>
              <a:t>=0bf20d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39778" y="3744345"/>
            <a:ext cx="495520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Artists-in-Schools Program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Arts Integration Institute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Innovation in Arts Education Grants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High School Master Classes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IBMA Master Classes/Performances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4085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Logistics – Important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40000"/>
              </a:lnSpc>
            </a:pPr>
            <a:r>
              <a:rPr lang="en-US" dirty="0" smtClean="0"/>
              <a:t>Renewal Credit for </a:t>
            </a:r>
            <a:r>
              <a:rPr lang="en-US" dirty="0" err="1" smtClean="0"/>
              <a:t>Dept</a:t>
            </a:r>
            <a:r>
              <a:rPr lang="en-US" dirty="0" smtClean="0"/>
              <a:t> Chair Meetings</a:t>
            </a:r>
          </a:p>
          <a:p>
            <a:pPr>
              <a:lnSpc>
                <a:spcPct val="140000"/>
              </a:lnSpc>
            </a:pPr>
            <a:r>
              <a:rPr lang="en-US" dirty="0" err="1" smtClean="0"/>
              <a:t>Gov</a:t>
            </a:r>
            <a:r>
              <a:rPr lang="en-US" dirty="0" smtClean="0"/>
              <a:t> School Auditions – </a:t>
            </a:r>
            <a:r>
              <a:rPr lang="en-US" dirty="0" err="1" smtClean="0"/>
              <a:t>Ligon</a:t>
            </a:r>
            <a:r>
              <a:rPr lang="en-US" dirty="0" smtClean="0"/>
              <a:t> Middle – 10/15</a:t>
            </a:r>
          </a:p>
          <a:p>
            <a:pPr>
              <a:lnSpc>
                <a:spcPct val="140000"/>
              </a:lnSpc>
            </a:pPr>
            <a:r>
              <a:rPr lang="en-US" dirty="0" err="1" smtClean="0"/>
              <a:t>PoG</a:t>
            </a:r>
            <a:r>
              <a:rPr lang="en-US" dirty="0" smtClean="0"/>
              <a:t> Auditions – location TBA – 12/1 &amp; 12/3</a:t>
            </a:r>
          </a:p>
          <a:p>
            <a:pPr>
              <a:lnSpc>
                <a:spcPct val="140000"/>
              </a:lnSpc>
            </a:pPr>
            <a:r>
              <a:rPr lang="en-US" dirty="0" smtClean="0"/>
              <a:t>Stars of Education – Marriott City Center 10/14 (recognizing Marshall Butler)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768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FERPA / Heath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1179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Health Info can’t be shared with others (parents)</a:t>
            </a:r>
          </a:p>
          <a:p>
            <a:r>
              <a:rPr lang="en-US" dirty="0" smtClean="0"/>
              <a:t>School Trips – teachers can’t come up with their own forms (health services)</a:t>
            </a:r>
          </a:p>
          <a:p>
            <a:r>
              <a:rPr lang="en-US" dirty="0" smtClean="0"/>
              <a:t>Board Policy </a:t>
            </a:r>
          </a:p>
          <a:p>
            <a:r>
              <a:rPr lang="en-US" dirty="0" smtClean="0"/>
              <a:t>Booster support does not alleviate them from what is required to protect students </a:t>
            </a:r>
          </a:p>
          <a:p>
            <a:r>
              <a:rPr lang="en-US" dirty="0" smtClean="0"/>
              <a:t>WEBINAR – scheduled in the next few weeks and will be archived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610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Behavior Management in the Arts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What works?</a:t>
            </a:r>
          </a:p>
          <a:p>
            <a:r>
              <a:rPr lang="en-US" dirty="0" smtClean="0"/>
              <a:t>Why?</a:t>
            </a:r>
          </a:p>
          <a:p>
            <a:r>
              <a:rPr lang="en-US" dirty="0" smtClean="0"/>
              <a:t>What resonates with you?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463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5277</TotalTime>
  <Words>662</Words>
  <Application>Microsoft Macintosh PowerPoint</Application>
  <PresentationFormat>On-screen Show (4:3)</PresentationFormat>
  <Paragraphs>122</Paragraphs>
  <Slides>16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Middle/High  Arts Department Chair Mtg.  9/15/15</vt:lpstr>
      <vt:lpstr>Objectives</vt:lpstr>
      <vt:lpstr>Celebrations Chalk Talk</vt:lpstr>
      <vt:lpstr>National Arts in Education Week</vt:lpstr>
      <vt:lpstr>PowerPoint Presentation</vt:lpstr>
      <vt:lpstr>WCPSS Workplace Campaign</vt:lpstr>
      <vt:lpstr>Logistics – Important Dates</vt:lpstr>
      <vt:lpstr>FERPA / Heath Info</vt:lpstr>
      <vt:lpstr>Classroom Management</vt:lpstr>
      <vt:lpstr>Look-Fors</vt:lpstr>
      <vt:lpstr>ASW</vt:lpstr>
      <vt:lpstr>ASW Resources</vt:lpstr>
      <vt:lpstr>Certification Renewal License expires June 30, 2016 or later  </vt:lpstr>
      <vt:lpstr>PD Options</vt:lpstr>
      <vt:lpstr>Program Status Report</vt:lpstr>
      <vt:lpstr>Next Meeting</vt:lpstr>
    </vt:vector>
  </TitlesOfParts>
  <Company>Barnabas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Dept. Chair Mtg. 9/15/15</dc:title>
  <dc:creator>Elizabeth Droessler</dc:creator>
  <cp:lastModifiedBy>Elizabeth Droessler</cp:lastModifiedBy>
  <cp:revision>24</cp:revision>
  <dcterms:created xsi:type="dcterms:W3CDTF">2015-09-11T13:55:00Z</dcterms:created>
  <dcterms:modified xsi:type="dcterms:W3CDTF">2015-09-15T17:26:12Z</dcterms:modified>
</cp:coreProperties>
</file>